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9" r:id="rId3"/>
    <p:sldId id="340" r:id="rId4"/>
    <p:sldId id="307" r:id="rId5"/>
    <p:sldId id="261" r:id="rId6"/>
    <p:sldId id="303" r:id="rId7"/>
    <p:sldId id="349" r:id="rId8"/>
    <p:sldId id="348" r:id="rId9"/>
    <p:sldId id="334" r:id="rId10"/>
    <p:sldId id="335" r:id="rId11"/>
    <p:sldId id="337" r:id="rId12"/>
    <p:sldId id="339" r:id="rId13"/>
    <p:sldId id="338" r:id="rId14"/>
    <p:sldId id="347" r:id="rId15"/>
    <p:sldId id="336" r:id="rId16"/>
    <p:sldId id="345" r:id="rId17"/>
    <p:sldId id="310" r:id="rId18"/>
    <p:sldId id="312" r:id="rId19"/>
    <p:sldId id="330" r:id="rId20"/>
    <p:sldId id="320" r:id="rId21"/>
    <p:sldId id="295" r:id="rId22"/>
    <p:sldId id="322" r:id="rId23"/>
    <p:sldId id="324" r:id="rId24"/>
    <p:sldId id="344" r:id="rId25"/>
    <p:sldId id="343" r:id="rId26"/>
    <p:sldId id="326" r:id="rId27"/>
    <p:sldId id="287" r:id="rId28"/>
    <p:sldId id="27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728" autoAdjust="0"/>
  </p:normalViewPr>
  <p:slideViewPr>
    <p:cSldViewPr>
      <p:cViewPr varScale="1">
        <p:scale>
          <a:sx n="89" d="100"/>
          <a:sy n="89" d="100"/>
        </p:scale>
        <p:origin x="9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9B370526-B1E8-465A-9398-6D910288D338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C4B144EB-ABC5-41A6-B14B-879B8B3CB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74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4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78329C2-FD65-4E81-9FB4-9FF16D329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8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2085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5611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9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865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9015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3407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718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6828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1968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1485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69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51AEC0-8DBD-428A-9B6D-EA1D26204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1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9A1D4-09CE-49B1-AD10-BC182BB1D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4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AFA14-8740-4117-B916-8071F1D6E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2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012C-4680-4BF5-BD56-939C2151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04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F2941-FB85-44AD-861A-8D3E00A31D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4C057-B81E-435F-936F-E26CF4A97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9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5557E-6C25-4703-9FEF-E36DC980F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7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9E33E-AC1F-4B84-81EF-2178A767D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1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4ED5F-8503-4E19-BDDB-F6BE7F9D4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1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130C3-23B6-4D38-8428-827018900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9485-3AD1-43F8-906C-0466FF609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0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E8F30-8ABC-4381-98D4-B0B7CC8C7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7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1BD56-6DAD-4644-A8E0-8D2799B38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0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0967DD3-02E5-47B5-9923-3F4C81067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gif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png"/><Relationship Id="rId9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bnishida@srvusd.net" TargetMode="External"/><Relationship Id="rId2" Type="http://schemas.openxmlformats.org/officeDocument/2006/relationships/hyperlink" Target="https://srvhs.schoolloop.com/pf4/cms2/view_page?d=x&amp;group_id=1552637628114&amp;vdid=ie33c26od973y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rvusd-ca.schoolloop.com/pf4/cms2/view_page?d=x&amp;group_id=1540280044517&amp;vdid=i2w0bo20fh256r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nordonez@srvusd.ne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hyperlink" Target="mailto:https://srvhs.schoolloop.com/ccc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.org/" TargetMode="External"/><Relationship Id="rId2" Type="http://schemas.openxmlformats.org/officeDocument/2006/relationships/hyperlink" Target="http://www.collegeboar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http://www.srvhs.net/pics/footer_b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13884" r="48387"/>
          <a:stretch>
            <a:fillRect/>
          </a:stretch>
        </p:blipFill>
        <p:spPr bwMode="auto">
          <a:xfrm>
            <a:off x="0" y="-2362200"/>
            <a:ext cx="1168400" cy="922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www.westentech.com/ccsweb/images/SRVHS%20Wolf-T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0840"/>
            <a:ext cx="1752600" cy="164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914400"/>
            <a:ext cx="7772400" cy="20415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Gulim" pitchFamily="34" charset="-127"/>
              </a:rPr>
              <a:t>11</a:t>
            </a:r>
            <a:r>
              <a:rPr lang="en-US" baseline="30000" smtClean="0">
                <a:latin typeface="Gulim" pitchFamily="34" charset="-127"/>
              </a:rPr>
              <a:t>th</a:t>
            </a:r>
            <a:r>
              <a:rPr lang="en-US" smtClean="0">
                <a:latin typeface="Gulim" pitchFamily="34" charset="-127"/>
              </a:rPr>
              <a:t> grade </a:t>
            </a:r>
            <a:br>
              <a:rPr lang="en-US" smtClean="0">
                <a:latin typeface="Gulim" pitchFamily="34" charset="-127"/>
              </a:rPr>
            </a:br>
            <a:r>
              <a:rPr lang="en-US" smtClean="0">
                <a:latin typeface="Gulim" pitchFamily="34" charset="-127"/>
              </a:rPr>
              <a:t>Course Registration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343400"/>
            <a:ext cx="48006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19" y="267665"/>
            <a:ext cx="7929785" cy="110095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Mathematics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Algebra </a:t>
            </a:r>
            <a:r>
              <a:rPr lang="en-US" sz="8000" b="1" dirty="0">
                <a:solidFill>
                  <a:srgbClr val="0070C0"/>
                </a:solidFill>
              </a:rPr>
              <a:t>I</a:t>
            </a:r>
            <a:endParaRPr lang="en-US" sz="80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Geometry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Intro to Data Science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Algebra II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Accelerated Algebra II</a:t>
            </a:r>
          </a:p>
          <a:p>
            <a:pPr>
              <a:lnSpc>
                <a:spcPct val="150000"/>
              </a:lnSpc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Advanced Math Topics</a:t>
            </a:r>
          </a:p>
          <a:p>
            <a:pPr>
              <a:lnSpc>
                <a:spcPct val="150000"/>
              </a:lnSpc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Personal Finance (NCP)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Statistics</a:t>
            </a:r>
          </a:p>
          <a:p>
            <a:pPr>
              <a:lnSpc>
                <a:spcPct val="150000"/>
              </a:lnSpc>
              <a:defRPr/>
            </a:pPr>
            <a:r>
              <a:rPr lang="en-US" sz="8000" b="1" dirty="0">
                <a:solidFill>
                  <a:srgbClr val="3366CC"/>
                </a:solidFill>
              </a:rPr>
              <a:t>Statistics AP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¥"/>
              <a:defRPr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	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24580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800600" y="1600200"/>
            <a:ext cx="43434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Pre-Calculus/Trig 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Pre-Calculus/Trig  Honors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Calculus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Calculus AP AB 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Calculus AP BC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AP Computer Science A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137160" indent="0" eaLnBrk="1" hangingPunct="1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endParaRPr lang="en-US" sz="2400" b="1" dirty="0" smtClean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criley\AppData\Local\Microsoft\Windows\Temporary Internet Files\Content.IE5\FD2DCDZ1\MathSymbol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21313"/>
            <a:ext cx="19050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riley\AppData\Local\Microsoft\Windows\Temporary Internet Files\Content.IE5\DJSKHU95\canstockphoto7351376-landingpag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10" y="5463223"/>
            <a:ext cx="182880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7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343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Junior Social Studies</a:t>
            </a:r>
            <a:endParaRPr lang="en-US" sz="3200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978068"/>
            <a:ext cx="8229600" cy="25388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30000"/>
              </a:lnSpc>
              <a:buFont typeface="Wingdings 2" pitchFamily="18" charset="2"/>
              <a:buNone/>
              <a:defRPr/>
            </a:pPr>
            <a:endParaRPr lang="en-US" sz="2000" b="1" u="sng" dirty="0" smtClean="0"/>
          </a:p>
          <a:p>
            <a:pPr marL="0" indent="0" eaLnBrk="1" hangingPunct="1">
              <a:lnSpc>
                <a:spcPct val="130000"/>
              </a:lnSpc>
              <a:buFont typeface="Wingdings 2" pitchFamily="18" charset="2"/>
              <a:buNone/>
              <a:defRPr/>
            </a:pPr>
            <a:r>
              <a:rPr lang="en-US" sz="2000" b="1" u="sng" dirty="0" smtClean="0"/>
              <a:t>REQUIRED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b="1" dirty="0" smtClean="0"/>
              <a:t>US History (year) or</a:t>
            </a:r>
          </a:p>
          <a:p>
            <a:pPr>
              <a:lnSpc>
                <a:spcPct val="130000"/>
              </a:lnSpc>
              <a:defRPr/>
            </a:pPr>
            <a:r>
              <a:rPr lang="en-US" sz="2000" b="1" dirty="0"/>
              <a:t>AP US </a:t>
            </a:r>
            <a:r>
              <a:rPr lang="en-US" sz="2000" b="1" dirty="0" smtClean="0"/>
              <a:t>History (year)*</a:t>
            </a:r>
          </a:p>
          <a:p>
            <a:pPr marL="0" indent="0" eaLnBrk="1" hangingPunct="1">
              <a:lnSpc>
                <a:spcPct val="130000"/>
              </a:lnSpc>
              <a:buFont typeface="Wingdings 2" pitchFamily="18" charset="2"/>
              <a:buNone/>
              <a:defRPr/>
            </a:pPr>
            <a:endParaRPr lang="en-US" sz="1900" b="1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33400" y="3516918"/>
          <a:ext cx="8153400" cy="7725345"/>
        </p:xfrm>
        <a:graphic>
          <a:graphicData uri="http://schemas.openxmlformats.org/drawingml/2006/table">
            <a:tbl>
              <a:tblPr/>
              <a:tblGrid>
                <a:gridCol w="4260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3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ELECTIVES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ockwell" pitchFamily="18" charset="0"/>
                        </a:rPr>
                        <a:t>Year long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Char char=""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Human Geography AP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Char char=""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Interdisciplinary Ethnic Studies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Char char=""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Psychology 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Char char="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Rockwell" pitchFamily="18" charset="0"/>
                        </a:rPr>
                        <a:t>Semester long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Char char="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Philosophy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Char char="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Sociology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Char char=""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World War 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Char char=""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Vietnam Era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Note:  Sociology paired with Philosophy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</a:rPr>
                        <a:t>           Vietnam Era paired with WWII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Char char=""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Char char="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C:\Users\criley\AppData\Local\Microsoft\Windows\Temporary Internet Files\Content.IE5\HQZO2UBT\Icon_iMTS_UShistory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77" y="626353"/>
            <a:ext cx="2387283" cy="238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57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134081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Physical Education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05000"/>
            <a:ext cx="4496270" cy="4952999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sz="1600" dirty="0" smtClean="0">
                <a:solidFill>
                  <a:srgbClr val="002060"/>
                </a:solidFill>
              </a:rPr>
              <a:t>Net Sports</a:t>
            </a:r>
          </a:p>
          <a:p>
            <a:pPr eaLnBrk="1" hangingPunct="1"/>
            <a:r>
              <a:rPr lang="en-US" sz="1600" dirty="0" smtClean="0">
                <a:solidFill>
                  <a:srgbClr val="002060"/>
                </a:solidFill>
              </a:rPr>
              <a:t>Sports Conditioning</a:t>
            </a:r>
          </a:p>
          <a:p>
            <a:pPr eaLnBrk="1" hangingPunct="1"/>
            <a:r>
              <a:rPr lang="en-US" sz="1600" dirty="0" smtClean="0">
                <a:solidFill>
                  <a:srgbClr val="002060"/>
                </a:solidFill>
              </a:rPr>
              <a:t>Team Sports </a:t>
            </a:r>
          </a:p>
          <a:p>
            <a:pPr eaLnBrk="1" hangingPunct="1"/>
            <a:r>
              <a:rPr lang="en-US" sz="1600" dirty="0" smtClean="0">
                <a:solidFill>
                  <a:srgbClr val="002060"/>
                </a:solidFill>
              </a:rPr>
              <a:t>Advanced Weights </a:t>
            </a:r>
          </a:p>
          <a:p>
            <a:pPr eaLnBrk="1" hangingPunct="1"/>
            <a:r>
              <a:rPr lang="en-US" sz="1600" dirty="0" smtClean="0">
                <a:solidFill>
                  <a:srgbClr val="002060"/>
                </a:solidFill>
              </a:rPr>
              <a:t>Weights</a:t>
            </a:r>
          </a:p>
          <a:p>
            <a:pPr eaLnBrk="1" hangingPunct="1"/>
            <a:r>
              <a:rPr lang="en-US" sz="1600" dirty="0" smtClean="0">
                <a:solidFill>
                  <a:srgbClr val="002060"/>
                </a:solidFill>
              </a:rPr>
              <a:t>Yoga</a:t>
            </a:r>
          </a:p>
          <a:p>
            <a:pPr eaLnBrk="1" hangingPunct="1"/>
            <a:r>
              <a:rPr lang="en-US" sz="1600" dirty="0" smtClean="0">
                <a:solidFill>
                  <a:srgbClr val="002060"/>
                </a:solidFill>
              </a:rPr>
              <a:t>Strategies in Recreation </a:t>
            </a:r>
          </a:p>
          <a:p>
            <a:pPr eaLnBrk="1" hangingPunct="1"/>
            <a:r>
              <a:rPr lang="en-US" sz="1600" dirty="0" smtClean="0">
                <a:solidFill>
                  <a:srgbClr val="002060"/>
                </a:solidFill>
              </a:rPr>
              <a:t>Intro to Dance (year long)</a:t>
            </a:r>
          </a:p>
          <a:p>
            <a:pPr eaLnBrk="1" hangingPunct="1"/>
            <a:r>
              <a:rPr lang="en-US" sz="1600" dirty="0" smtClean="0">
                <a:solidFill>
                  <a:srgbClr val="FF0000"/>
                </a:solidFill>
              </a:rPr>
              <a:t>Dance Composition A/B, </a:t>
            </a:r>
          </a:p>
          <a:p>
            <a:pPr eaLnBrk="1" hangingPunct="1"/>
            <a:r>
              <a:rPr lang="en-US" sz="1600" dirty="0" smtClean="0">
                <a:solidFill>
                  <a:srgbClr val="FF0000"/>
                </a:solidFill>
              </a:rPr>
              <a:t>Dance company A/B,                                              </a:t>
            </a:r>
            <a:r>
              <a:rPr lang="en-US" sz="1600" dirty="0">
                <a:solidFill>
                  <a:srgbClr val="FF00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ance performance A/B</a:t>
            </a:r>
          </a:p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ance production A/B                                          </a:t>
            </a:r>
            <a:r>
              <a:rPr lang="en-US" sz="1600" i="1" dirty="0" smtClean="0">
                <a:solidFill>
                  <a:srgbClr val="FF0000"/>
                </a:solidFill>
              </a:rPr>
              <a:t>by audition only</a:t>
            </a:r>
          </a:p>
          <a:p>
            <a:pPr eaLnBrk="1" hangingPunct="1"/>
            <a:r>
              <a:rPr lang="en-US" sz="1600" dirty="0" smtClean="0">
                <a:solidFill>
                  <a:srgbClr val="002060"/>
                </a:solidFill>
              </a:rPr>
              <a:t>Marching Band (Semester/ after school)</a:t>
            </a:r>
          </a:p>
          <a:p>
            <a:pPr marL="137160" indent="0" eaLnBrk="1" hangingPunct="1">
              <a:buNone/>
            </a:pPr>
            <a:r>
              <a:rPr lang="en-US" sz="1600" dirty="0">
                <a:solidFill>
                  <a:srgbClr val="002060"/>
                </a:solidFill>
              </a:rPr>
              <a:t> </a:t>
            </a:r>
            <a:endParaRPr lang="en-US" sz="1600" dirty="0" smtClean="0">
              <a:solidFill>
                <a:srgbClr val="002060"/>
              </a:solidFill>
            </a:endParaRPr>
          </a:p>
          <a:p>
            <a:pPr eaLnBrk="1" hangingPunct="1"/>
            <a:endParaRPr lang="en-US" sz="1600" dirty="0" smtClean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criley\AppData\Local\Microsoft\Windows\Temporary Internet Files\Content.IE5\FD2DCDZ1\d6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20" y="4722083"/>
            <a:ext cx="1941801" cy="191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riley\AppData\Local\Microsoft\Windows\Temporary Internet Files\Content.IE5\NIL56D4I\tennis-ball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352800"/>
            <a:ext cx="1005956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riley\AppData\Local\Microsoft\Windows\Temporary Internet Files\Content.IE5\35ZO8AOW\weights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5362"/>
            <a:ext cx="1905001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riley\AppData\Local\Microsoft\Windows\Temporary Internet Files\Content.IE5\KENRK3RK\logo[2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1968960" cy="10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4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85 -0.00648 C 0.50052 -0.01389 0.48976 -0.01574 0.47969 -0.01574 C 0.28003 -0.0169 0.08056 -0.0169 -0.11892 -0.0176 C -0.11024 -0.02547 -0.11962 -0.01783 -0.10365 -0.025 C -0.08472 -0.03334 -0.06962 -0.0419 -0.04948 -0.04537 C 0.09497 -0.04468 0.23941 -0.04468 0.38385 -0.04352 C 0.41337 -0.04329 0.40625 -0.04584 0.41997 -0.03982 C 0.4184 -0.03102 0.41944 -0.03473 0.41719 -0.02871 L 0.52135 -0.01019 L -0.08142 -0.11389 C -0.12309 -0.0676 -0.16563 -0.02269 -0.20642 0.025 C -0.20747 0.02639 -0.20365 0.02639 -0.20226 0.02685 C -0.19722 0.0287 -0.19184 0.02986 -0.18698 0.0324 C -0.17396 0.03935 -0.17865 0.03981 -0.16615 0.04537 C -0.14549 0.05463 -0.12135 0.06713 -0.09948 0.07129 C -0.06962 0.07708 -0.03767 0.07569 -0.00781 0.07685 C 0.00469 0.08009 0.01719 0.08495 0.02969 0.08796 C 0.03941 0.09027 0.04931 0.09004 0.05885 0.09352 C 0.07587 0.09977 0.09149 0.11296 0.10885 0.11759 C 0.11076 0.11875 0.1125 0.12014 0.11441 0.12129 C 0.1158 0.12199 0.11858 0.12129 0.11858 0.12314 C 0.11962 0.14861 0.12708 0.19166 0.10191 0.20277 C 0.08872 0.20856 0.07552 0.21643 0.06163 0.21944 C 0.05 0.22199 0.03785 0.22222 0.02691 0.2287 C 0.02135 0.23194 0.01649 0.23449 0.01024 0.23611 C 0.00469 0.2375 -0.00642 0.23981 -0.00642 0.24004 C -0.01806 0.23912 -0.02969 0.23958 -0.04115 0.23796 C -0.04514 0.2375 -0.05417 0.23055 -0.05799 0.2287 C -0.06059 0.22731 -0.06354 0.22592 -0.06615 0.225 C -0.07066 0.22338 -0.07552 0.22338 -0.08003 0.22129 C -0.08576 0.21875 -0.08906 0.21551 -0.09531 0.21389 C -0.10087 0.20902 -0.10694 0.2037 -0.11337 0.20092 C -0.13142 0.20162 -0.14948 0.20162 -0.16753 0.20277 C -0.17674 0.20324 -0.18299 0.21389 -0.19115 0.21574 C -0.19705 0.21713 -0.20313 0.21689 -0.2092 0.21759 C -0.21979 0.22222 -0.22778 0.23333 -0.23837 0.23796 C -0.24149 0.24444 -0.24462 0.24861 -0.24948 0.25277 C -0.25399 0.2618 -0.25747 0.27152 -0.26198 0.28055 C -0.26389 0.28426 -0.26441 0.29027 -0.26753 0.29166 C -0.27326 0.29421 -0.27049 0.29236 -0.27587 0.29722 C -0.27587 0.29745 -0.275 0.29236 -0.27448 0.28981 C -0.27361 0.28611 -0.27257 0.2824 -0.2717 0.2787 C -0.27118 0.27685 -0.27031 0.27314 -0.27031 0.27338 C -0.27031 0.27314 -0.27118 0.27685 -0.2717 0.2787 C -0.2724 0.28171 -0.27257 0.28495 -0.27309 0.28796 C -0.27344 0.28981 -0.27448 0.29352 -0.27448 0.29375 L -0.26753 0.2824 L 0.43663 -0.075 L 0.51997 -0.01204 C 0.42951 0.00301 0.55712 -0.0176 0.27552 -0.00834 C 0.23924 -0.00718 0.19549 0.00439 0.15885 0.01203 C 0.11007 0.03379 0.06163 0.0574 0.01302 0.08055 C -0.0125 0.09259 -0.03924 0.09814 -0.06476 0.11018 C -0.09063 0.12222 -0.11632 0.13449 -0.14253 0.14537 C -0.14653 0.14699 -0.14983 0.15069 -0.15365 0.15277 C -0.15642 0.15439 -0.1592 0.15532 -0.16198 0.15648 C -0.16563 0.15787 -0.17309 0.16018 -0.17309 0.16041 C -0.17934 0.16689 -0.17899 0.16759 -0.18559 0.17129 C -0.18698 0.17199 -0.18976 0.17314 -0.18976 0.17338 " pathEditMode="relative" rAng="0" ptsTypes="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11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World Languages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46238"/>
            <a:ext cx="8229600" cy="475456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2200" b="1" dirty="0" smtClean="0">
                <a:solidFill>
                  <a:srgbClr val="003366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900" b="1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003366"/>
                </a:solidFill>
              </a:rPr>
              <a:t>French 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003366"/>
                </a:solidFill>
              </a:rPr>
              <a:t>French II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003366"/>
                </a:solidFill>
              </a:rPr>
              <a:t>French III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003366"/>
                </a:solidFill>
              </a:rPr>
              <a:t>French IV Honors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003366"/>
                </a:solidFill>
              </a:rPr>
              <a:t>French Language AP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900" b="1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003366"/>
                </a:solidFill>
              </a:rPr>
              <a:t>Spanish 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003366"/>
                </a:solidFill>
              </a:rPr>
              <a:t>Spanish II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003366"/>
                </a:solidFill>
              </a:rPr>
              <a:t>Spanish III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003366"/>
                </a:solidFill>
              </a:rPr>
              <a:t>Spanish IV Honors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003366"/>
                </a:solidFill>
              </a:rPr>
              <a:t>Spanish Language AP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900" b="1" dirty="0" smtClean="0">
              <a:solidFill>
                <a:srgbClr val="003366"/>
              </a:solidFill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4953000" y="2590800"/>
            <a:ext cx="3352800" cy="1200329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Rockwell" pitchFamily="18" charset="0"/>
              </a:rPr>
              <a:t>** Please refer to course </a:t>
            </a:r>
            <a:r>
              <a:rPr lang="en-US" dirty="0" smtClean="0">
                <a:latin typeface="Rockwell" pitchFamily="18" charset="0"/>
              </a:rPr>
              <a:t>recommendations </a:t>
            </a:r>
            <a:r>
              <a:rPr lang="en-US" dirty="0">
                <a:latin typeface="Rockwell" pitchFamily="18" charset="0"/>
              </a:rPr>
              <a:t>for appropriate course level selection. **</a:t>
            </a:r>
          </a:p>
        </p:txBody>
      </p:sp>
      <p:pic>
        <p:nvPicPr>
          <p:cNvPr id="6151" name="Picture 7" descr="C:\Users\criley\AppData\Local\Microsoft\Windows\Temporary Internet Files\Content.IE5\DJSKHU95\bonjour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29200"/>
            <a:ext cx="1625566" cy="1453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2" name="Picture 8" descr="C:\Users\criley\AppData\Local\Microsoft\Windows\Temporary Internet Files\Content.IE5\FD2DCDZ1\Hola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02" y="4545103"/>
            <a:ext cx="2130498" cy="96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46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Life Science Electives</a:t>
            </a:r>
            <a:b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(Pre-requisite Biology)</a:t>
            </a:r>
            <a:endParaRPr lang="en-US" sz="2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606045" y="2362201"/>
            <a:ext cx="5937755" cy="337782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AP Biology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Marine Biology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Anatomy/Physiology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Honors Anatomy &amp; Physiology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Forensic Science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Environmental Science AP 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Sports Medicine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AP Computer Science Principles</a:t>
            </a:r>
            <a:endParaRPr lang="en-US" sz="2800" dirty="0"/>
          </a:p>
          <a:p>
            <a:pPr marL="13716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marL="13716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5122" name="Picture 2" descr="C:\Users\criley\AppData\Local\Microsoft\Windows\Temporary Internet Files\Content.IE5\DJSKHU95\cat_anatomy_diagram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64" y="5332400"/>
            <a:ext cx="2072816" cy="1369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Picture 3" descr="C:\Users\criley\AppData\Local\Microsoft\Windows\Temporary Internet Files\Content.IE5\NIL56D4I\large-Microscope-33.3-14057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45" y="4907925"/>
            <a:ext cx="1066800" cy="166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riley\AppData\Local\Microsoft\Windows\Temporary Internet Files\Content.IE5\NIL56D4I\big-fish-eat-little-one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125324" cy="19170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18" y="5653287"/>
            <a:ext cx="1912924" cy="107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4038599" cy="4131764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1800" dirty="0" smtClean="0">
                <a:solidFill>
                  <a:srgbClr val="C00000"/>
                </a:solidFill>
              </a:rPr>
              <a:t>Chemistry Honors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800" dirty="0" smtClean="0">
                <a:solidFill>
                  <a:srgbClr val="C00000"/>
                </a:solidFill>
              </a:rPr>
              <a:t>Chemistry in the Earth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800" dirty="0" smtClean="0">
                <a:solidFill>
                  <a:srgbClr val="C00000"/>
                </a:solidFill>
              </a:rPr>
              <a:t>Chemistry AP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800" dirty="0" smtClean="0">
                <a:solidFill>
                  <a:srgbClr val="C00000"/>
                </a:solidFill>
              </a:rPr>
              <a:t>Physics of the Universe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800" dirty="0" smtClean="0">
                <a:solidFill>
                  <a:srgbClr val="C00000"/>
                </a:solidFill>
              </a:rPr>
              <a:t>Physics Honors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800" dirty="0" smtClean="0">
                <a:solidFill>
                  <a:srgbClr val="C00000"/>
                </a:solidFill>
              </a:rPr>
              <a:t>Physics C   AP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800" dirty="0" smtClean="0">
                <a:solidFill>
                  <a:srgbClr val="C00000"/>
                </a:solidFill>
              </a:rPr>
              <a:t>Environmental Science AP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2400" dirty="0" smtClean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criley\AppData\Local\Microsoft\Windows\Temporary Internet Files\Content.IE5\FD2DCDZ1\clipart-chemical0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71" y="4892040"/>
            <a:ext cx="1433763" cy="136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criley\AppData\Local\Microsoft\Windows\Temporary Internet Files\Content.IE5\NIL56D4I\atomic_particl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49" y="2986274"/>
            <a:ext cx="1695057" cy="1610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71600"/>
            <a:ext cx="1714306" cy="13192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572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lgerian" panose="04020705040A02060702" pitchFamily="82" charset="0"/>
              </a:rPr>
              <a:t>PHYSICAL Science</a:t>
            </a:r>
            <a:endParaRPr lang="en-US" sz="4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1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614" y="267665"/>
            <a:ext cx="6162490" cy="1100955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  Visual &amp; Performing Arts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44958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latin typeface="Bebas Neue"/>
              </a:rPr>
              <a:t>Art 1, Art 2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latin typeface="Bebas Neue"/>
              </a:rPr>
              <a:t>Art 5 Adv.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latin typeface="Bebas Neue"/>
              </a:rPr>
              <a:t>AP Studio Art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latin typeface="Bebas Neue"/>
              </a:rPr>
              <a:t>AP Studio Art 3D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latin typeface="Bebas Neue"/>
              </a:rPr>
              <a:t>Computer Graphic </a:t>
            </a:r>
            <a:r>
              <a:rPr lang="en-US" sz="1400" dirty="0">
                <a:latin typeface="Bebas Neue"/>
              </a:rPr>
              <a:t>A</a:t>
            </a:r>
            <a:r>
              <a:rPr lang="en-US" sz="1400" dirty="0" smtClean="0">
                <a:latin typeface="Bebas Neue"/>
              </a:rPr>
              <a:t>rts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latin typeface="Bebas Neue"/>
              </a:rPr>
              <a:t>Ceramics 1, 3</a:t>
            </a:r>
            <a:endParaRPr lang="en-US" sz="1400" dirty="0" smtClean="0">
              <a:solidFill>
                <a:schemeClr val="accent5">
                  <a:lumMod val="50000"/>
                </a:schemeClr>
              </a:solidFill>
              <a:latin typeface="Bebas Neue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latin typeface="Bebas Neue"/>
              </a:rPr>
              <a:t>Digital Photography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latin typeface="Bebas Neue"/>
              </a:rPr>
              <a:t>Photography, Advanced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latin typeface="Bebas Neue"/>
              </a:rPr>
              <a:t>Art of Video Production 1, 2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latin typeface="Bebas Neue"/>
              </a:rPr>
              <a:t>Concert Band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latin typeface="Bebas Neue"/>
              </a:rPr>
              <a:t>Jazz Band </a:t>
            </a:r>
            <a:r>
              <a:rPr lang="en-US" sz="1400" dirty="0" smtClean="0">
                <a:solidFill>
                  <a:srgbClr val="FF0000"/>
                </a:solidFill>
                <a:latin typeface="Bebas Neue"/>
              </a:rPr>
              <a:t>*</a:t>
            </a:r>
            <a:r>
              <a:rPr lang="en-US" sz="1400" dirty="0" smtClean="0">
                <a:latin typeface="Bebas Neue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latin typeface="Bebas Neue"/>
              </a:rPr>
              <a:t>Symphonic Band </a:t>
            </a:r>
            <a:r>
              <a:rPr lang="en-US" sz="1400" dirty="0" smtClean="0">
                <a:solidFill>
                  <a:srgbClr val="FF0000"/>
                </a:solidFill>
                <a:latin typeface="Bebas Neue"/>
              </a:rPr>
              <a:t>*</a:t>
            </a:r>
            <a:endParaRPr lang="en-US" sz="1400" dirty="0" smtClean="0">
              <a:latin typeface="Bebas Neue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latin typeface="Bebas Neue"/>
              </a:rPr>
              <a:t>Orchestra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latin typeface="Bebas Neue"/>
              </a:rPr>
              <a:t>AP Music Theory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latin typeface="Bebas Neue"/>
              </a:rPr>
              <a:t>Marching Band (1</a:t>
            </a:r>
            <a:r>
              <a:rPr lang="en-US" sz="1400" baseline="30000" dirty="0" smtClean="0">
                <a:latin typeface="Bebas Neue"/>
              </a:rPr>
              <a:t>st</a:t>
            </a:r>
            <a:r>
              <a:rPr lang="en-US" sz="1400" dirty="0" smtClean="0">
                <a:latin typeface="Bebas Neue"/>
              </a:rPr>
              <a:t> semester, after school)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400" dirty="0" smtClean="0"/>
          </a:p>
        </p:txBody>
      </p:sp>
      <p:sp>
        <p:nvSpPr>
          <p:cNvPr id="28676" name="Rectangle 5"/>
          <p:cNvSpPr>
            <a:spLocks noGrp="1"/>
          </p:cNvSpPr>
          <p:nvPr>
            <p:ph type="body" sz="half" idx="4294967295"/>
          </p:nvPr>
        </p:nvSpPr>
        <p:spPr>
          <a:xfrm>
            <a:off x="5105400" y="1524000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Bebas Neue"/>
              </a:rPr>
              <a:t>Intro to Dance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Bebas Neue"/>
              </a:rPr>
              <a:t>Dance Performance A/B </a:t>
            </a:r>
            <a:r>
              <a:rPr lang="en-US" sz="1600" dirty="0" smtClean="0">
                <a:solidFill>
                  <a:srgbClr val="FF0000"/>
                </a:solidFill>
                <a:latin typeface="Bebas Neue"/>
              </a:rPr>
              <a:t>*</a:t>
            </a:r>
            <a:endParaRPr lang="en-US" sz="1600" dirty="0" smtClean="0">
              <a:latin typeface="Bebas Neue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Bebas Neue"/>
              </a:rPr>
              <a:t>Dance Competition A/B </a:t>
            </a:r>
            <a:r>
              <a:rPr lang="en-US" sz="1600" dirty="0" smtClean="0">
                <a:solidFill>
                  <a:srgbClr val="FF0000"/>
                </a:solidFill>
                <a:latin typeface="Bebas Neue"/>
              </a:rPr>
              <a:t>*</a:t>
            </a:r>
            <a:endParaRPr lang="en-US" sz="1600" dirty="0">
              <a:latin typeface="Bebas Neue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Bebas Neue"/>
              </a:rPr>
              <a:t>Dance Production A/B) </a:t>
            </a:r>
            <a:r>
              <a:rPr lang="en-US" sz="1600" dirty="0" smtClean="0">
                <a:solidFill>
                  <a:srgbClr val="FF0000"/>
                </a:solidFill>
                <a:latin typeface="Bebas Neue"/>
              </a:rPr>
              <a:t>*</a:t>
            </a:r>
            <a:endParaRPr lang="en-US" sz="1600" dirty="0">
              <a:latin typeface="Bebas Neue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Bebas Neue"/>
              </a:rPr>
              <a:t>Dance Company A/B </a:t>
            </a:r>
            <a:r>
              <a:rPr lang="en-US" sz="1600" dirty="0" smtClean="0">
                <a:solidFill>
                  <a:srgbClr val="FF0000"/>
                </a:solidFill>
                <a:latin typeface="Bebas Neue"/>
              </a:rPr>
              <a:t>*</a:t>
            </a:r>
            <a:endParaRPr lang="en-US" sz="1600" dirty="0">
              <a:latin typeface="Bebas Neue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Bebas Neue"/>
              </a:rPr>
              <a:t>Vocal </a:t>
            </a:r>
            <a:r>
              <a:rPr lang="en-US" sz="1600" dirty="0">
                <a:latin typeface="Bebas Neue"/>
              </a:rPr>
              <a:t>E</a:t>
            </a:r>
            <a:r>
              <a:rPr lang="en-US" sz="1600" dirty="0" smtClean="0">
                <a:latin typeface="Bebas Neue"/>
              </a:rPr>
              <a:t>nsemble 1 (Soprano-Alto)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Bebas Neue"/>
              </a:rPr>
              <a:t>V</a:t>
            </a:r>
            <a:r>
              <a:rPr lang="en-US" sz="1600" dirty="0" smtClean="0">
                <a:latin typeface="Bebas Neue"/>
              </a:rPr>
              <a:t>ocal Ensemble 2 (Tenor-Bass)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Bebas Neue"/>
              </a:rPr>
              <a:t>Chamber Singers </a:t>
            </a:r>
            <a:r>
              <a:rPr lang="en-US" sz="1600" dirty="0" smtClean="0">
                <a:solidFill>
                  <a:srgbClr val="FF0000"/>
                </a:solidFill>
                <a:latin typeface="Bebas Neue"/>
              </a:rPr>
              <a:t>*</a:t>
            </a:r>
            <a:endParaRPr lang="en-US" sz="1600" dirty="0">
              <a:latin typeface="Bebas Neue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Bebas Neue"/>
              </a:rPr>
              <a:t>Concert Choir </a:t>
            </a:r>
            <a:r>
              <a:rPr lang="en-US" sz="1600" dirty="0" smtClean="0">
                <a:solidFill>
                  <a:srgbClr val="FF0000"/>
                </a:solidFill>
                <a:latin typeface="Bebas Neue"/>
              </a:rPr>
              <a:t>*</a:t>
            </a:r>
            <a:endParaRPr lang="en-US" sz="1600" dirty="0">
              <a:latin typeface="Bebas Neue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Bebas Neue"/>
              </a:rPr>
              <a:t>Treble Choir </a:t>
            </a:r>
            <a:r>
              <a:rPr lang="en-US" sz="1600" dirty="0" smtClean="0">
                <a:solidFill>
                  <a:srgbClr val="FF0000"/>
                </a:solidFill>
                <a:latin typeface="Bebas Neue"/>
              </a:rPr>
              <a:t>*</a:t>
            </a:r>
            <a:endParaRPr lang="en-US" sz="1600" dirty="0">
              <a:latin typeface="Bebas Neue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Bebas Neue"/>
              </a:rPr>
              <a:t>Oral Interpretation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Bebas Neue"/>
              </a:rPr>
              <a:t>Theatre Arts 1, 2, 3 or 4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Bebas Neue"/>
              </a:rPr>
              <a:t>Theatre Production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latin typeface="Bebas Neue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* </a:t>
            </a:r>
            <a:r>
              <a:rPr lang="en-US" sz="1600" dirty="0" smtClean="0"/>
              <a:t>audition required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2038350" y="1037264"/>
            <a:ext cx="556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sz="2000" i="1" dirty="0" smtClean="0">
                <a:latin typeface="Rockwell" pitchFamily="18" charset="0"/>
              </a:rPr>
              <a:t> </a:t>
            </a:r>
            <a:endParaRPr lang="en-US" sz="2000" dirty="0">
              <a:latin typeface="Rockwell" pitchFamily="18" charset="0"/>
            </a:endParaRPr>
          </a:p>
        </p:txBody>
      </p:sp>
      <p:pic>
        <p:nvPicPr>
          <p:cNvPr id="8194" name="Picture 2" descr="C:\Users\criley\AppData\Local\Microsoft\Windows\Temporary Internet Files\Content.IE5\HQZO2UBT\logo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6201"/>
            <a:ext cx="1828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riley\AppData\Local\Microsoft\Windows\Temporary Internet Files\Content.IE5\DJSKHU95\Arts-logo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6049963"/>
            <a:ext cx="15335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44" y="121786"/>
            <a:ext cx="1052512" cy="1486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503795" y="5984800"/>
            <a:ext cx="1566864" cy="87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14" y="5334000"/>
            <a:ext cx="1655586" cy="141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05" y="5813098"/>
            <a:ext cx="1082658" cy="1082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817235"/>
            <a:ext cx="14097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5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3536"/>
            <a:ext cx="84582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Career Technology/ Applied Arts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309707"/>
            <a:ext cx="8382000" cy="531969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000" dirty="0" smtClean="0"/>
              <a:t>Auto 1 </a:t>
            </a:r>
          </a:p>
          <a:p>
            <a:pPr eaLnBrk="1" hangingPunct="1"/>
            <a:r>
              <a:rPr lang="en-US" sz="2000" dirty="0" smtClean="0"/>
              <a:t>Auto Tech </a:t>
            </a:r>
          </a:p>
          <a:p>
            <a:pPr eaLnBrk="1" hangingPunct="1"/>
            <a:r>
              <a:rPr lang="en-US" sz="2000" dirty="0" smtClean="0"/>
              <a:t>Careers in </a:t>
            </a:r>
            <a:r>
              <a:rPr lang="en-US" sz="2000" smtClean="0"/>
              <a:t>Teaching 1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Culinary Arts 1</a:t>
            </a:r>
          </a:p>
          <a:p>
            <a:pPr eaLnBrk="1" hangingPunct="1"/>
            <a:r>
              <a:rPr lang="en-US" sz="2000" dirty="0" smtClean="0"/>
              <a:t>Culinary Arts 2 </a:t>
            </a:r>
          </a:p>
          <a:p>
            <a:pPr eaLnBrk="1" hangingPunct="1"/>
            <a:r>
              <a:rPr lang="en-US" sz="2000" dirty="0" smtClean="0"/>
              <a:t>Intro to Business &amp; Entrepreneurship</a:t>
            </a:r>
          </a:p>
          <a:p>
            <a:pPr eaLnBrk="1" hangingPunct="1"/>
            <a:r>
              <a:rPr lang="en-US" sz="2000" dirty="0" smtClean="0"/>
              <a:t>Empowering Entrepreneurs</a:t>
            </a:r>
          </a:p>
          <a:p>
            <a:pPr eaLnBrk="1" hangingPunct="1"/>
            <a:r>
              <a:rPr lang="en-US" sz="2000" dirty="0" smtClean="0"/>
              <a:t>Computer Science C++ (vs.NET)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dirty="0" smtClean="0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 rot="10800000" flipV="1">
            <a:off x="3341818" y="6311328"/>
            <a:ext cx="5105400" cy="338554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Rockwell" pitchFamily="18" charset="0"/>
              </a:rPr>
              <a:t>**  Age restrictions may apply for some classes.  **</a:t>
            </a:r>
          </a:p>
        </p:txBody>
      </p:sp>
      <p:pic>
        <p:nvPicPr>
          <p:cNvPr id="9221" name="Picture 5" descr="C:\Users\criley\AppData\Local\Microsoft\Windows\Temporary Internet Files\Content.IE5\DJSKHU95\3467134516_9aa731087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930151"/>
            <a:ext cx="1409700" cy="1094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37" y="2310042"/>
            <a:ext cx="2057400" cy="1513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29" y="5113130"/>
            <a:ext cx="2362483" cy="1109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09707"/>
            <a:ext cx="2142067" cy="8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  <a:effectLst/>
              </a:rPr>
              <a:t>Electives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smtClean="0"/>
              <a:t>Publications 1</a:t>
            </a:r>
          </a:p>
          <a:p>
            <a:pPr eaLnBrk="1" hangingPunct="1"/>
            <a:r>
              <a:rPr lang="en-US" sz="2200" dirty="0" smtClean="0"/>
              <a:t>Advanced </a:t>
            </a:r>
            <a:r>
              <a:rPr lang="en-US" sz="2200" dirty="0"/>
              <a:t>Publications </a:t>
            </a:r>
            <a:r>
              <a:rPr lang="en-US" sz="2200" dirty="0" smtClean="0"/>
              <a:t>2</a:t>
            </a:r>
          </a:p>
          <a:p>
            <a:pPr eaLnBrk="1" hangingPunct="1"/>
            <a:r>
              <a:rPr lang="en-US" sz="2200" dirty="0" smtClean="0"/>
              <a:t>Journalism 1</a:t>
            </a:r>
          </a:p>
          <a:p>
            <a:pPr eaLnBrk="1" hangingPunct="1"/>
            <a:r>
              <a:rPr lang="en-US" sz="2200" dirty="0" smtClean="0"/>
              <a:t>Speech &amp; Debate</a:t>
            </a:r>
          </a:p>
          <a:p>
            <a:pPr eaLnBrk="1" hangingPunct="1"/>
            <a:r>
              <a:rPr lang="en-US" sz="2200" dirty="0" smtClean="0"/>
              <a:t>Academic Leadership</a:t>
            </a:r>
          </a:p>
          <a:p>
            <a:pPr eaLnBrk="1" hangingPunct="1"/>
            <a:r>
              <a:rPr lang="en-US" sz="2200" dirty="0" smtClean="0"/>
              <a:t>Work Experience</a:t>
            </a:r>
          </a:p>
          <a:p>
            <a:pPr eaLnBrk="1" hangingPunct="1"/>
            <a:r>
              <a:rPr lang="en-US" sz="2200" dirty="0" smtClean="0"/>
              <a:t>Sports Med</a:t>
            </a:r>
          </a:p>
          <a:p>
            <a:pPr eaLnBrk="1" hangingPunct="1"/>
            <a:r>
              <a:rPr lang="en-US" sz="2200" dirty="0" smtClean="0"/>
              <a:t>AP Comp </a:t>
            </a:r>
            <a:r>
              <a:rPr lang="en-US" sz="2200" dirty="0" err="1" smtClean="0"/>
              <a:t>Sci</a:t>
            </a:r>
            <a:r>
              <a:rPr lang="en-US" sz="2200" dirty="0" smtClean="0"/>
              <a:t> A</a:t>
            </a:r>
          </a:p>
          <a:p>
            <a:pPr eaLnBrk="1" hangingPunct="1"/>
            <a:r>
              <a:rPr lang="en-US" sz="2200" dirty="0" smtClean="0"/>
              <a:t>AP Comp </a:t>
            </a:r>
            <a:r>
              <a:rPr lang="en-US" sz="2200" dirty="0" err="1" smtClean="0"/>
              <a:t>Sci</a:t>
            </a:r>
            <a:r>
              <a:rPr lang="en-US" sz="2200" dirty="0" smtClean="0"/>
              <a:t> Principles</a:t>
            </a:r>
          </a:p>
        </p:txBody>
      </p:sp>
      <p:pic>
        <p:nvPicPr>
          <p:cNvPr id="10242" name="Picture 2" descr="C:\Users\criley\AppData\Local\Microsoft\Windows\Temporary Internet Files\Content.IE5\DJSKHU95\qui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0411"/>
            <a:ext cx="1524000" cy="1710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70" y="5267142"/>
            <a:ext cx="2067613" cy="1439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80759"/>
            <a:ext cx="2126290" cy="1121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91" y="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4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0.125 3.7037E-6 C 0.18108 3.7037E-6 0.25 0.06898 0.25 0.125 L 0.25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76200" y="254000"/>
            <a:ext cx="8839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altLang="en-US" sz="3600" smtClean="0">
                <a:effectLst/>
              </a:rPr>
              <a:t>       Meeting </a:t>
            </a:r>
            <a:r>
              <a:rPr lang="en-US" altLang="en-US" sz="3600" dirty="0" smtClean="0">
                <a:effectLst/>
              </a:rPr>
              <a:t>with your counselor</a:t>
            </a:r>
          </a:p>
        </p:txBody>
      </p:sp>
      <p:sp>
        <p:nvSpPr>
          <p:cNvPr id="33795" name="Rectangle 3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sz="2800" u="sng" dirty="0" smtClean="0"/>
          </a:p>
          <a:p>
            <a:pPr eaLnBrk="1" hangingPunct="1">
              <a:defRPr/>
            </a:pPr>
            <a:r>
              <a:rPr lang="en-US" sz="2200" u="sng" dirty="0" smtClean="0"/>
              <a:t>Counselors will be meeting with students 1:1 after online course selection is done</a:t>
            </a:r>
            <a:endParaRPr lang="en-US" sz="22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200" dirty="0" smtClean="0"/>
          </a:p>
          <a:p>
            <a:pPr eaLnBrk="1" hangingPunct="1">
              <a:defRPr/>
            </a:pPr>
            <a:r>
              <a:rPr lang="en-US" sz="2200" u="sng" dirty="0" smtClean="0"/>
              <a:t>Please hold your questions for your meeting – come prepared to ask</a:t>
            </a:r>
            <a:endParaRPr lang="en-US" sz="2200" dirty="0"/>
          </a:p>
          <a:p>
            <a:pPr lvl="1"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u="sng" dirty="0" smtClean="0"/>
              <a:t>Adjustments can be made during that meeting</a:t>
            </a:r>
          </a:p>
          <a:p>
            <a:pPr>
              <a:defRPr/>
            </a:pPr>
            <a:r>
              <a:rPr lang="en-US" sz="2200" dirty="0" smtClean="0"/>
              <a:t>*Drop-ins still available during Brunch or Lunch</a:t>
            </a:r>
            <a:endParaRPr lang="en-US" sz="2200" dirty="0"/>
          </a:p>
          <a:p>
            <a:pPr marL="0" indent="0" eaLnBrk="1" hangingPunct="1">
              <a:buNone/>
              <a:defRPr/>
            </a:pPr>
            <a:r>
              <a:rPr lang="en-US" sz="2800" dirty="0" smtClean="0"/>
              <a:t>  </a:t>
            </a:r>
          </a:p>
          <a:p>
            <a:pPr lvl="1" eaLnBrk="1" hangingPunct="1">
              <a:defRPr/>
            </a:pPr>
            <a:endParaRPr lang="en-US" sz="2400" dirty="0"/>
          </a:p>
          <a:p>
            <a:pPr marL="457200" lvl="1" indent="0" eaLnBrk="1" hangingPunct="1">
              <a:buNone/>
              <a:defRPr/>
            </a:pPr>
            <a:endParaRPr lang="en-US" sz="2400" dirty="0" smtClean="0"/>
          </a:p>
          <a:p>
            <a:pPr lvl="1" eaLnBrk="1" hangingPunct="1">
              <a:defRPr/>
            </a:pPr>
            <a:endParaRPr lang="en-US" sz="2400" dirty="0" smtClean="0"/>
          </a:p>
          <a:p>
            <a:pPr lvl="1" eaLnBrk="1" hangingPunct="1">
              <a:defRPr/>
            </a:pPr>
            <a:endParaRPr lang="en-US" sz="2400" dirty="0" smtClean="0"/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5" name="Picture 4" descr="File:&lt;strong&gt;Information&lt;/strong&gt; orange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35" y="5562600"/>
            <a:ext cx="906463" cy="90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SRVHS Graduation Requirements</a:t>
            </a:r>
            <a:endParaRPr lang="en-US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411553"/>
              </p:ext>
            </p:extLst>
          </p:nvPr>
        </p:nvGraphicFramePr>
        <p:xfrm>
          <a:off x="457200" y="1646238"/>
          <a:ext cx="8229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Credits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 – must pass Algebra I or equivalent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Breadth </a:t>
                      </a:r>
                      <a:r>
                        <a:rPr lang="en-US" baseline="0" dirty="0" smtClean="0"/>
                        <a:t>–</a:t>
                      </a:r>
                    </a:p>
                    <a:p>
                      <a:r>
                        <a:rPr lang="en-US" baseline="0" dirty="0" smtClean="0"/>
                        <a:t>Must complete 10 credits in </a:t>
                      </a:r>
                      <a:r>
                        <a:rPr lang="en-US" i="1" baseline="0" dirty="0" smtClean="0"/>
                        <a:t>two</a:t>
                      </a:r>
                      <a:r>
                        <a:rPr lang="en-US" i="0" baseline="0" dirty="0" smtClean="0"/>
                        <a:t> of the following </a:t>
                      </a:r>
                      <a:r>
                        <a:rPr lang="en-US" i="1" baseline="0" dirty="0" smtClean="0"/>
                        <a:t>three</a:t>
                      </a:r>
                      <a:r>
                        <a:rPr lang="en-US" i="0" baseline="0" dirty="0" smtClean="0"/>
                        <a:t> areas: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i="0" baseline="0" dirty="0" smtClean="0"/>
                        <a:t>World Languages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i="0" baseline="0" dirty="0" smtClean="0"/>
                        <a:t>Visual &amp; Performing Arts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i="0" baseline="0" dirty="0" smtClean="0"/>
                        <a:t>Career Technology/ Applied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        </a:t>
                      </a:r>
                      <a:r>
                        <a:rPr lang="en-US" b="0" baseline="0" dirty="0" smtClean="0"/>
                        <a:t>SRVUSD requirement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220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Picture 2" descr="File:Graduation Thinker LuMaxA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84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2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0292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COMING MARCH 1</a:t>
            </a:r>
            <a:r>
              <a:rPr lang="en-US" sz="3200" baseline="30000" dirty="0" smtClean="0"/>
              <a:t>ST</a:t>
            </a:r>
            <a:endParaRPr lang="en-US" sz="3200" dirty="0" smtClean="0"/>
          </a:p>
          <a:p>
            <a:r>
              <a:rPr lang="en-US" sz="2000" dirty="0" smtClean="0"/>
              <a:t>LUNCHTIME ELECTIVES INFORMATIONAL FAIR</a:t>
            </a:r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8001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20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1371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dirty="0" smtClean="0"/>
              <a:t>ACCREDITED ONLINE COURSES</a:t>
            </a:r>
            <a:br>
              <a:rPr lang="en-US" sz="2800" dirty="0" smtClean="0"/>
            </a:br>
            <a:r>
              <a:rPr lang="en-US" sz="2800" dirty="0" smtClean="0"/>
              <a:t> AND OFF-CAMPUS CLASSES</a:t>
            </a:r>
            <a:br>
              <a:rPr lang="en-US" sz="2800" dirty="0" smtClean="0"/>
            </a:br>
            <a:r>
              <a:rPr lang="en-US" sz="2800" b="0" dirty="0" smtClean="0"/>
              <a:t>(non-district courses)</a:t>
            </a:r>
            <a:endParaRPr lang="en-US" sz="28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05800" cy="3581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b="1" dirty="0" smtClean="0"/>
              <a:t>What:</a:t>
            </a:r>
          </a:p>
          <a:p>
            <a:pPr>
              <a:defRPr/>
            </a:pPr>
            <a:r>
              <a:rPr lang="en-US" sz="2000" dirty="0" smtClean="0"/>
              <a:t>Students have the ability to post up to 40 credits of non-SRVUSD coursework on their high school transcripts, including graduation requirements.</a:t>
            </a:r>
          </a:p>
          <a:p>
            <a:pPr lvl="1">
              <a:defRPr/>
            </a:pPr>
            <a:r>
              <a:rPr lang="en-US" sz="2000" dirty="0" smtClean="0"/>
              <a:t>Students are limited to 20 credits of outside coursework in one curricular area</a:t>
            </a:r>
          </a:p>
          <a:p>
            <a:pPr lvl="1">
              <a:defRPr/>
            </a:pPr>
            <a:r>
              <a:rPr lang="en-US" sz="2000" dirty="0" smtClean="0"/>
              <a:t>A maximum of 20 credits per academic year may be placed onto the SRVUSD transcript</a:t>
            </a:r>
          </a:p>
          <a:p>
            <a:pPr lvl="1">
              <a:defRPr/>
            </a:pPr>
            <a:endParaRPr lang="en-US" sz="20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648200"/>
            <a:ext cx="8305800" cy="2209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b="1" dirty="0" smtClean="0"/>
              <a:t>How:</a:t>
            </a:r>
          </a:p>
          <a:p>
            <a:pPr>
              <a:defRPr/>
            </a:pPr>
            <a:r>
              <a:rPr lang="en-US" sz="2000" dirty="0"/>
              <a:t>Complete your online course selection as if you are NOT taking an out of district course.  Indicate your intent on your schedule and which course you plan to drop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Detailed directions will be on Course Request Instructions </a:t>
            </a:r>
            <a:endParaRPr lang="en-US" sz="2000" dirty="0"/>
          </a:p>
        </p:txBody>
      </p:sp>
      <p:pic>
        <p:nvPicPr>
          <p:cNvPr id="20485" name="Picture 4" descr="&lt;strong&gt;Online&lt;/strong&gt; instruction: what questions need to be asked? - Home - Doug Johnson's Blue Skunk Blo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76200"/>
            <a:ext cx="142557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315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36650" y="152400"/>
            <a:ext cx="800735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Auditions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 smtClean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Theatre 2, 3 &amp; 4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Auditions – for students new to Theatre will audition in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March.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Theatre students are authorized to move to the next higher level.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 2, 3, 4, 5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Auditions last 4 days:  March 28-31 at 3:30 pm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2" indent="0">
              <a:buNone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details from Mrs. Ward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https://srvhs.schoolloop.com/pf4/cms2/view_page?d=x&amp;group_id=1552637628114&amp;vdid=ie33c26od973yu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Symphonic Band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bnishida@srvusd.net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prior to March 11</a:t>
            </a:r>
            <a:r>
              <a:rPr lang="en-US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 you are in grades 10-12 and want to audition in place of completing the prerequisite of 1 year in Concert Band.</a:t>
            </a:r>
          </a:p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Jazz Band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bnishida@srvusd.net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prior to March 11</a:t>
            </a:r>
            <a:r>
              <a:rPr lang="en-US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more info.</a:t>
            </a:r>
          </a:p>
          <a:p>
            <a:pPr marL="914400" lvl="2" indent="0">
              <a:buNone/>
              <a:defRPr/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Choir -- See Mr.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DiGiacinto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dates/info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b="1" dirty="0" smtClean="0"/>
          </a:p>
        </p:txBody>
      </p:sp>
      <p:pic>
        <p:nvPicPr>
          <p:cNvPr id="21507" name="Picture 4" descr="http://www.srvhs.net/pics/footer_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13884" r="48387"/>
          <a:stretch>
            <a:fillRect/>
          </a:stretch>
        </p:blipFill>
        <p:spPr bwMode="auto">
          <a:xfrm>
            <a:off x="0" y="0"/>
            <a:ext cx="116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C:\Users\criley\AppData\Local\Microsoft\Windows\Temporary Internet Files\Content.IE5\KENRK3RK\auditions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58733"/>
            <a:ext cx="1981200" cy="101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C:\Users\criley\AppData\Local\Microsoft\Windows\Temporary Internet Files\Content.IE5\35ZO8AOW\comingsoon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6315"/>
            <a:ext cx="1828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4441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Upcoming</a:t>
            </a:r>
            <a:br>
              <a:rPr lang="en-US" dirty="0" smtClean="0"/>
            </a:br>
            <a:r>
              <a:rPr lang="en-US" dirty="0" smtClean="0"/>
              <a:t> Information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8007350" cy="4419600"/>
          </a:xfrm>
        </p:spPr>
        <p:txBody>
          <a:bodyPr/>
          <a:lstStyle/>
          <a:p>
            <a:pPr>
              <a:defRPr/>
            </a:pPr>
            <a:r>
              <a:rPr lang="en-US" sz="1800" u="sng" dirty="0" smtClean="0"/>
              <a:t>Electives Fair </a:t>
            </a:r>
            <a:r>
              <a:rPr lang="en-US" sz="1800" dirty="0" smtClean="0"/>
              <a:t>-  March 1st </a:t>
            </a:r>
          </a:p>
          <a:p>
            <a:pPr lvl="1">
              <a:defRPr/>
            </a:pPr>
            <a:r>
              <a:rPr lang="en-US" sz="1600" dirty="0" smtClean="0"/>
              <a:t>at lunch in the Quad and Main Gym</a:t>
            </a:r>
          </a:p>
          <a:p>
            <a:pPr>
              <a:defRPr/>
            </a:pPr>
            <a:r>
              <a:rPr lang="en-US" sz="1800" u="sng" dirty="0" smtClean="0"/>
              <a:t>Parent Night </a:t>
            </a:r>
            <a:r>
              <a:rPr lang="en-US" sz="1800" dirty="0" smtClean="0"/>
              <a:t>(VIRTUAL) – Grades (rising) 10-12</a:t>
            </a:r>
          </a:p>
          <a:p>
            <a:pPr lvl="1">
              <a:defRPr/>
            </a:pPr>
            <a:r>
              <a:rPr lang="en-US" sz="1600" dirty="0" smtClean="0"/>
              <a:t>February 24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6:30 pm via ZOOM</a:t>
            </a:r>
          </a:p>
          <a:p>
            <a:pPr>
              <a:defRPr/>
            </a:pPr>
            <a:r>
              <a:rPr lang="en-US" sz="1800" u="sng" dirty="0" smtClean="0"/>
              <a:t>Class information meetings</a:t>
            </a:r>
          </a:p>
          <a:p>
            <a:pPr lvl="1">
              <a:defRPr/>
            </a:pPr>
            <a:r>
              <a:rPr lang="en-US" sz="1600" dirty="0" smtClean="0"/>
              <a:t>AP U.S. History, Feb. 17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at lunchtime in B311</a:t>
            </a:r>
          </a:p>
          <a:p>
            <a:pPr lvl="1">
              <a:defRPr/>
            </a:pPr>
            <a:r>
              <a:rPr lang="en-US" sz="1600" dirty="0"/>
              <a:t>Intro to Business &amp; </a:t>
            </a:r>
            <a:r>
              <a:rPr lang="en-US" sz="1600" dirty="0" smtClean="0"/>
              <a:t>Entrepreneurship. </a:t>
            </a:r>
            <a:r>
              <a:rPr lang="en-US" sz="1600" dirty="0"/>
              <a:t>AND Empowering </a:t>
            </a:r>
            <a:r>
              <a:rPr lang="en-US" sz="1600" dirty="0" smtClean="0"/>
              <a:t>Entrepreneurs, </a:t>
            </a:r>
            <a:r>
              <a:rPr lang="en-US" sz="1600" dirty="0"/>
              <a:t>Feb. 23</a:t>
            </a:r>
            <a:r>
              <a:rPr lang="en-US" sz="1600" baseline="30000" dirty="0"/>
              <a:t>rd</a:t>
            </a:r>
            <a:r>
              <a:rPr lang="en-US" sz="1600" dirty="0"/>
              <a:t> at lunchtime in A202</a:t>
            </a:r>
          </a:p>
          <a:p>
            <a:pPr lvl="1">
              <a:defRPr/>
            </a:pPr>
            <a:r>
              <a:rPr lang="en-US" sz="1600" dirty="0" smtClean="0"/>
              <a:t>Publications (Yearbook), Feb. 24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at lunchtime in D102</a:t>
            </a:r>
          </a:p>
          <a:p>
            <a:pPr lvl="1">
              <a:defRPr/>
            </a:pPr>
            <a:r>
              <a:rPr lang="en-US" sz="1600" dirty="0" smtClean="0"/>
              <a:t>AP Human Geography, Feb. 28th  at lunchtime (B313</a:t>
            </a:r>
            <a:r>
              <a:rPr lang="en-US" sz="1600" dirty="0" smtClean="0"/>
              <a:t>)</a:t>
            </a:r>
          </a:p>
          <a:p>
            <a:pPr lvl="1">
              <a:defRPr/>
            </a:pPr>
            <a:r>
              <a:rPr lang="en-US" sz="1600" dirty="0" smtClean="0"/>
              <a:t>Culinary 1, 2  Mar.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at </a:t>
            </a:r>
            <a:r>
              <a:rPr lang="en-US" sz="1600" smtClean="0"/>
              <a:t>lunchtime in B110</a:t>
            </a:r>
            <a:endParaRPr lang="en-US" sz="1600" dirty="0" smtClean="0"/>
          </a:p>
          <a:p>
            <a:pPr lvl="1">
              <a:defRPr/>
            </a:pPr>
            <a:r>
              <a:rPr lang="en-US" sz="1600" dirty="0"/>
              <a:t>AP Lang, March </a:t>
            </a:r>
            <a:r>
              <a:rPr lang="en-US" sz="1600" dirty="0" smtClean="0"/>
              <a:t>3rd </a:t>
            </a:r>
            <a:r>
              <a:rPr lang="en-US" sz="1600" dirty="0"/>
              <a:t>at lunch in Library</a:t>
            </a:r>
          </a:p>
          <a:p>
            <a:pPr lvl="1">
              <a:defRPr/>
            </a:pPr>
            <a:r>
              <a:rPr lang="en-US" sz="1600" dirty="0" smtClean="0"/>
              <a:t>Careers in Teaching, Mar. 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at lunchtime in A202</a:t>
            </a:r>
          </a:p>
          <a:p>
            <a:pPr lvl="1">
              <a:defRPr/>
            </a:pPr>
            <a:r>
              <a:rPr lang="en-US" sz="1600" dirty="0" smtClean="0"/>
              <a:t>Work Experience, Mar. 10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at lunchtime in A202</a:t>
            </a:r>
          </a:p>
          <a:p>
            <a:pPr lvl="1">
              <a:defRPr/>
            </a:pPr>
            <a:endParaRPr lang="en-US" sz="1600" dirty="0" smtClean="0"/>
          </a:p>
          <a:p>
            <a:pPr lvl="1">
              <a:defRPr/>
            </a:pPr>
            <a:endParaRPr lang="en-US" dirty="0"/>
          </a:p>
          <a:p>
            <a:pPr marL="411163" lvl="1" indent="0">
              <a:buFont typeface="Wingdings" pitchFamily="2" charset="2"/>
              <a:buNone/>
              <a:defRPr/>
            </a:pPr>
            <a:r>
              <a:rPr lang="en-US" dirty="0"/>
              <a:t>	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pic>
        <p:nvPicPr>
          <p:cNvPr id="4" name="Picture 3" descr="&lt;strong&gt;Information&lt;/strong&gt; - Wikiquo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981200"/>
            <a:ext cx="1527175" cy="15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05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Course Selection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selection instructions and course lists will be distributed in Access on March 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r>
              <a:rPr lang="en-US" dirty="0" smtClean="0"/>
              <a:t>Online Course Selection IC window</a:t>
            </a:r>
          </a:p>
          <a:p>
            <a:pPr marL="0" indent="0">
              <a:buNone/>
            </a:pPr>
            <a:r>
              <a:rPr lang="en-US" dirty="0" smtClean="0"/>
              <a:t>   March 4-13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16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  Winter/Spring Dates</a:t>
            </a:r>
            <a:endParaRPr lang="en-US" i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838200"/>
            <a:ext cx="8610600" cy="6248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2700" dirty="0"/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DVC Workforce Development Dept. – Feb. 17</a:t>
            </a:r>
            <a:r>
              <a:rPr lang="en-US" sz="1800" baseline="300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th, </a:t>
            </a: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SRV Commons 10:50 – 11:30 am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DVC Outreach/Welcome </a:t>
            </a:r>
            <a:r>
              <a:rPr lang="en-US" sz="1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ervices – Mar. 10</a:t>
            </a:r>
            <a:r>
              <a:rPr lang="en-US" sz="1800" baseline="300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 , </a:t>
            </a: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SRV Commons 10:50 – 11:30 am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Town of Danville Teen Summer </a:t>
            </a:r>
            <a:r>
              <a:rPr lang="en-US" sz="1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</a:t>
            </a: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 &amp; Volunteer </a:t>
            </a:r>
            <a:r>
              <a:rPr lang="en-US" sz="1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air – </a:t>
            </a:r>
            <a:r>
              <a:rPr lang="en-US" sz="1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pr. 21, Time &amp; Location TBD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SRV Career Fair – Apr. 14</a:t>
            </a:r>
            <a:r>
              <a:rPr lang="en-US" sz="1800" baseline="300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B Bldg. classrooms, time TBD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Vocational Fair – Apr. 14</a:t>
            </a:r>
            <a:r>
              <a:rPr lang="en-US" sz="1800" baseline="300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4:00 – 6:00 pm, Commons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SRV College Application </a:t>
            </a:r>
            <a:r>
              <a:rPr lang="en-US" sz="1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</a:t>
            </a:r>
            <a:r>
              <a:rPr lang="en-US" sz="1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irtual</a:t>
            </a: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orkshop for Junior </a:t>
            </a:r>
            <a:r>
              <a:rPr lang="en-US" sz="1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arents – May 17</a:t>
            </a:r>
            <a:r>
              <a:rPr lang="en-US" sz="1800" baseline="300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@6:30 pm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Summer school for </a:t>
            </a:r>
            <a:r>
              <a:rPr lang="en-US" sz="1800" b="1" u="sng" dirty="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remediation</a:t>
            </a:r>
            <a:r>
              <a:rPr lang="en-US" sz="1800" b="1" dirty="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(SRVUSD) – TBA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Summer </a:t>
            </a:r>
            <a:r>
              <a:rPr lang="en-US" sz="1800" u="sng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advancement</a:t>
            </a: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via outside institution – </a:t>
            </a:r>
            <a:r>
              <a:rPr lang="en-US" sz="18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District link</a:t>
            </a:r>
            <a:endParaRPr lang="en-US" sz="1800" dirty="0" smtClean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1800" i="1" dirty="0" smtClean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en-US" sz="2200" baseline="30000" dirty="0">
              <a:solidFill>
                <a:srgbClr val="000000"/>
              </a:solidFill>
              <a:effectLst/>
            </a:endParaRPr>
          </a:p>
          <a:p>
            <a:pPr marL="631825" lvl="2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200" baseline="30000" dirty="0" smtClean="0">
              <a:effectLst/>
            </a:endParaRPr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200" dirty="0" smtClean="0">
              <a:effectLst/>
            </a:endParaRPr>
          </a:p>
        </p:txBody>
      </p:sp>
      <p:pic>
        <p:nvPicPr>
          <p:cNvPr id="23556" name="Picture 4" descr="&lt;strong&gt;Important dates&lt;/strong&gt; — Personal and Family Fina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53000"/>
            <a:ext cx="3810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7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www.srvhs.net/pics/footer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13884" r="48387"/>
          <a:stretch>
            <a:fillRect/>
          </a:stretch>
        </p:blipFill>
        <p:spPr bwMode="auto">
          <a:xfrm>
            <a:off x="0" y="0"/>
            <a:ext cx="116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3851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College and Career Center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36650" y="12192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2800" dirty="0" smtClean="0"/>
              <a:t>College and Career Center (B102) available for additional information regarding summer programs, college inquiry, and post graduation planning</a:t>
            </a:r>
          </a:p>
          <a:p>
            <a:pPr eaLnBrk="1" hangingPunct="1">
              <a:defRPr/>
            </a:pPr>
            <a:r>
              <a:rPr lang="en-US" sz="2800" dirty="0" smtClean="0"/>
              <a:t>Email Questions to Mr. Ordonez at </a:t>
            </a:r>
            <a:r>
              <a:rPr lang="en-US" sz="2800" dirty="0" smtClean="0">
                <a:hlinkClick r:id="rId3"/>
              </a:rPr>
              <a:t>nordonez@srvusd.net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Visit the College and Career Page </a:t>
            </a:r>
            <a:r>
              <a:rPr lang="en-US" sz="2800" dirty="0">
                <a:hlinkClick r:id="rId4"/>
              </a:rPr>
              <a:t>https://srvhs.schoolloop.com/ccc</a:t>
            </a:r>
            <a:endParaRPr lang="en-US" sz="28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  <p:pic>
        <p:nvPicPr>
          <p:cNvPr id="23557" name="Picture 1" descr="School &lt;strong&gt;Counselor&lt;/strong&gt; Blog: Career Café: Setting a Schedul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14" y="5867400"/>
            <a:ext cx="205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45519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SAT/ACT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These tests are optional/not required at some colleges.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SAT and SAT Subject tests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	Register at </a:t>
            </a:r>
            <a:r>
              <a:rPr lang="en-US" dirty="0" smtClean="0">
                <a:hlinkClick r:id="rId2"/>
              </a:rPr>
              <a:t>www.collegeboard.com</a:t>
            </a: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219200" y="3733800"/>
            <a:ext cx="7391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ACT-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egister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www.act.org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  <p:pic>
        <p:nvPicPr>
          <p:cNvPr id="13317" name="Picture 5" descr="http://www.srvhs.net/pics/footer_b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13884" r="48387"/>
          <a:stretch>
            <a:fillRect/>
          </a:stretch>
        </p:blipFill>
        <p:spPr bwMode="auto">
          <a:xfrm>
            <a:off x="0" y="0"/>
            <a:ext cx="116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criley\AppData\Local\Microsoft\Windows\Temporary Internet Files\Content.IE5\2C3AZ33B\act_sat_l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29200"/>
            <a:ext cx="3054096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78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3400"/>
            <a:ext cx="5980112" cy="1828800"/>
          </a:xfrm>
        </p:spPr>
        <p:txBody>
          <a:bodyPr/>
          <a:lstStyle/>
          <a:p>
            <a:pPr algn="ctr"/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6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 </a:t>
            </a:r>
            <a:endParaRPr lang="en-US" sz="66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6" b="1958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838200"/>
          </a:xfrm>
        </p:spPr>
        <p:txBody>
          <a:bodyPr/>
          <a:lstStyle/>
          <a:p>
            <a:pPr algn="ctr"/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http://www.srvhs.net/pics/footer_b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13884" r="48387"/>
          <a:stretch>
            <a:fillRect/>
          </a:stretch>
        </p:blipFill>
        <p:spPr bwMode="auto">
          <a:xfrm>
            <a:off x="0" y="0"/>
            <a:ext cx="116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72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-104775"/>
            <a:ext cx="7448550" cy="70675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75841" y="494026"/>
            <a:ext cx="1828800" cy="480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 this point you should have 85 of 220 credits</a:t>
            </a:r>
          </a:p>
        </p:txBody>
      </p:sp>
      <p:sp>
        <p:nvSpPr>
          <p:cNvPr id="4" name="Oval 3"/>
          <p:cNvSpPr/>
          <p:nvPr/>
        </p:nvSpPr>
        <p:spPr>
          <a:xfrm>
            <a:off x="0" y="49402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Private &amp; Out of State</a:t>
            </a:r>
          </a:p>
        </p:txBody>
      </p:sp>
      <p:sp>
        <p:nvSpPr>
          <p:cNvPr id="5" name="Oval 4"/>
          <p:cNvSpPr/>
          <p:nvPr/>
        </p:nvSpPr>
        <p:spPr>
          <a:xfrm>
            <a:off x="-123713" y="1455462"/>
            <a:ext cx="1066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Financial Aid</a:t>
            </a:r>
          </a:p>
        </p:txBody>
      </p:sp>
      <p:sp>
        <p:nvSpPr>
          <p:cNvPr id="6" name="Oval 5"/>
          <p:cNvSpPr/>
          <p:nvPr/>
        </p:nvSpPr>
        <p:spPr>
          <a:xfrm>
            <a:off x="-33337" y="240435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CSU/UC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67447" y="1101363"/>
            <a:ext cx="185849" cy="13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02655" y="1554885"/>
            <a:ext cx="350641" cy="76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06812" y="1912662"/>
            <a:ext cx="422793" cy="556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34000" y="3429000"/>
            <a:ext cx="1123838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66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613" y="-361950"/>
            <a:ext cx="9801225" cy="75819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-76200" y="762000"/>
            <a:ext cx="1676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CSU-UC Comparison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389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2286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Typical Junior Schedule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66800" y="1905000"/>
            <a:ext cx="800735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English 11 or AP Language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U.S. History or AP US History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Math (recommended)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Science (recommended)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World Language/</a:t>
            </a:r>
            <a:r>
              <a:rPr lang="en-US" sz="2800" dirty="0" err="1" smtClean="0"/>
              <a:t>Voc</a:t>
            </a:r>
            <a:r>
              <a:rPr lang="en-US" sz="2800" dirty="0" smtClean="0"/>
              <a:t>/Fine Arts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Elective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Optional 7th class to make up credits, take extra class, etc.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Students must be enrolled in minimum 5 classes.  6 classes encouraged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8195" name="Picture 4" descr="http://www.srvhs.net/pics/footer_b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13884" r="48387"/>
          <a:stretch>
            <a:fillRect/>
          </a:stretch>
        </p:blipFill>
        <p:spPr bwMode="auto">
          <a:xfrm>
            <a:off x="0" y="0"/>
            <a:ext cx="116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035857"/>
            <a:ext cx="1524000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/>
              <a:t>FLEXIBLE </a:t>
            </a:r>
            <a:br>
              <a:rPr lang="en-US" sz="3200" dirty="0" smtClean="0"/>
            </a:br>
            <a:r>
              <a:rPr lang="en-US" sz="3200" dirty="0" smtClean="0"/>
              <a:t>SCHOOL START AND END TIMES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What:</a:t>
            </a:r>
            <a:r>
              <a:rPr lang="en-US" dirty="0" smtClean="0"/>
              <a:t>	</a:t>
            </a:r>
            <a:r>
              <a:rPr lang="en-US" sz="2000" dirty="0"/>
              <a:t>Students will have the option of:</a:t>
            </a:r>
          </a:p>
          <a:p>
            <a:pPr>
              <a:defRPr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4040188" cy="4343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Standard School Day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Late-Start School Day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Early-Release Day</a:t>
            </a:r>
          </a:p>
          <a:p>
            <a:pPr>
              <a:defRPr/>
            </a:pPr>
            <a:endParaRPr lang="en-US" sz="800" dirty="0" smtClean="0"/>
          </a:p>
          <a:p>
            <a:pPr>
              <a:defRPr/>
            </a:pPr>
            <a:r>
              <a:rPr lang="en-US" sz="2000" dirty="0" smtClean="0"/>
              <a:t>Students </a:t>
            </a:r>
            <a:r>
              <a:rPr lang="en-US" sz="2000" dirty="0"/>
              <a:t>must be enrolled in a minimum of 5 </a:t>
            </a:r>
            <a:r>
              <a:rPr lang="en-US" sz="2000" dirty="0" smtClean="0"/>
              <a:t>classes</a:t>
            </a:r>
            <a:endParaRPr lang="en-US" sz="2000" dirty="0"/>
          </a:p>
          <a:p>
            <a:pPr>
              <a:defRPr/>
            </a:pPr>
            <a:r>
              <a:rPr lang="en-US" sz="2000" dirty="0" smtClean="0"/>
              <a:t>Students may be enrolled in a maximum of 7 classes</a:t>
            </a:r>
            <a:r>
              <a:rPr lang="en-US" sz="2000" dirty="0"/>
              <a:t> </a:t>
            </a:r>
            <a:r>
              <a:rPr lang="en-US" sz="2000" dirty="0" smtClean="0"/>
              <a:t>(space available/special program)</a:t>
            </a:r>
          </a:p>
          <a:p>
            <a:pPr>
              <a:defRPr/>
            </a:pPr>
            <a:r>
              <a:rPr lang="en-US" sz="2000" dirty="0" smtClean="0"/>
              <a:t>Periods must be consecutive</a:t>
            </a:r>
          </a:p>
          <a:p>
            <a:pPr>
              <a:defRPr/>
            </a:pPr>
            <a:r>
              <a:rPr lang="en-US" sz="2000" b="1" u="sng" dirty="0" smtClean="0"/>
              <a:t>Students may not be on campus during an unscheduled period</a:t>
            </a:r>
            <a:endParaRPr lang="en-US" sz="2000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798638"/>
            <a:ext cx="4041775" cy="639762"/>
          </a:xfrm>
        </p:spPr>
        <p:txBody>
          <a:bodyPr/>
          <a:lstStyle/>
          <a:p>
            <a:pPr>
              <a:defRPr/>
            </a:pPr>
            <a:endParaRPr lang="en-US" u="sng" dirty="0" smtClean="0"/>
          </a:p>
          <a:p>
            <a:pPr>
              <a:defRPr/>
            </a:pPr>
            <a:endParaRPr lang="en-US" u="sng" dirty="0"/>
          </a:p>
          <a:p>
            <a:pPr>
              <a:defRPr/>
            </a:pPr>
            <a:endParaRPr lang="en-US" u="sng" dirty="0" smtClean="0"/>
          </a:p>
          <a:p>
            <a:pPr>
              <a:defRPr/>
            </a:pPr>
            <a:r>
              <a:rPr lang="en-US" u="sng" dirty="0" smtClean="0"/>
              <a:t>How:</a:t>
            </a:r>
            <a:r>
              <a:rPr lang="en-US" dirty="0"/>
              <a:t> </a:t>
            </a:r>
            <a:r>
              <a:rPr lang="en-US" sz="2000" dirty="0"/>
              <a:t>Students will choose from the following schedules</a:t>
            </a:r>
            <a:endParaRPr lang="en-US" sz="20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800"/>
            <a:ext cx="4041775" cy="3886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A full SRV schedule: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1 - 7 </a:t>
            </a:r>
            <a:r>
              <a:rPr lang="en-US" sz="2000" dirty="0" smtClean="0"/>
              <a:t>(space available)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1 - 6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1 - 5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dirty="0" smtClean="0"/>
              <a:t>Late start schedules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2 - 7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2 - 6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3 - 7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92" y="5715000"/>
            <a:ext cx="1325495" cy="995362"/>
          </a:xfrm>
          <a:prstGeom prst="rect">
            <a:avLst/>
          </a:prstGeom>
        </p:spPr>
      </p:pic>
      <p:sp>
        <p:nvSpPr>
          <p:cNvPr id="8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6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-1"/>
            <a:ext cx="778668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9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0"/>
            <a:ext cx="773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5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    </a:t>
            </a: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Junior English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sz="2000" b="1" dirty="0" smtClean="0"/>
          </a:p>
          <a:p>
            <a:pPr marL="0" indent="0" eaLnBrk="1" hangingPunct="1">
              <a:buNone/>
            </a:pPr>
            <a:r>
              <a:rPr lang="en-US" b="1" dirty="0" smtClean="0"/>
              <a:t>English 11</a:t>
            </a:r>
          </a:p>
          <a:p>
            <a:pPr marL="0" indent="0">
              <a:buNone/>
            </a:pPr>
            <a:r>
              <a:rPr lang="en-US" b="1" dirty="0"/>
              <a:t>AP English </a:t>
            </a:r>
            <a:r>
              <a:rPr lang="en-US" b="1" dirty="0" smtClean="0"/>
              <a:t>Language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i="1" dirty="0" smtClean="0"/>
              <a:t>English Elective:  </a:t>
            </a:r>
          </a:p>
          <a:p>
            <a:pPr marL="0" indent="0">
              <a:buNone/>
            </a:pPr>
            <a:r>
              <a:rPr lang="en-US" b="1" dirty="0" smtClean="0"/>
              <a:t>AP Seminar </a:t>
            </a:r>
            <a:endParaRPr lang="en-US" sz="1800" b="1" dirty="0" smtClean="0"/>
          </a:p>
        </p:txBody>
      </p:sp>
      <p:pic>
        <p:nvPicPr>
          <p:cNvPr id="1026" name="Picture 2" descr="C:\Users\criley\AppData\Local\Microsoft\Windows\Temporary Internet Files\Content.IE5\HQZO2UBT\eng comm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12" y="4953000"/>
            <a:ext cx="2837688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57777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3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DDFFBB"/>
      </a:folHlink>
    </a:clrScheme>
    <a:fontScheme name="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11551</TotalTime>
  <Words>1285</Words>
  <Application>Microsoft Office PowerPoint</Application>
  <PresentationFormat>On-screen Show (4:3)</PresentationFormat>
  <Paragraphs>306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Algerian</vt:lpstr>
      <vt:lpstr>Arial</vt:lpstr>
      <vt:lpstr>Arial Black</vt:lpstr>
      <vt:lpstr>Bebas Neue</vt:lpstr>
      <vt:lpstr>Calibri Light</vt:lpstr>
      <vt:lpstr>Courier New</vt:lpstr>
      <vt:lpstr>Gulim</vt:lpstr>
      <vt:lpstr>Rockwell</vt:lpstr>
      <vt:lpstr>Wingdings</vt:lpstr>
      <vt:lpstr>Wingdings 2</vt:lpstr>
      <vt:lpstr>Glass Layers</vt:lpstr>
      <vt:lpstr>11th grade  Course Registration</vt:lpstr>
      <vt:lpstr>SRVHS Graduation Requirements</vt:lpstr>
      <vt:lpstr>PowerPoint Presentation</vt:lpstr>
      <vt:lpstr>PowerPoint Presentation</vt:lpstr>
      <vt:lpstr>Typical Junior Schedule</vt:lpstr>
      <vt:lpstr>FLEXIBLE  SCHOOL START AND END TIMES</vt:lpstr>
      <vt:lpstr>PowerPoint Presentation</vt:lpstr>
      <vt:lpstr>PowerPoint Presentation</vt:lpstr>
      <vt:lpstr>         Junior English</vt:lpstr>
      <vt:lpstr>Mathematics</vt:lpstr>
      <vt:lpstr>Junior Social Studies</vt:lpstr>
      <vt:lpstr>Physical Education</vt:lpstr>
      <vt:lpstr>World Languages</vt:lpstr>
      <vt:lpstr>Life Science Electives (Pre-requisite Biology)</vt:lpstr>
      <vt:lpstr>PowerPoint Presentation</vt:lpstr>
      <vt:lpstr>       Visual &amp; Performing Arts</vt:lpstr>
      <vt:lpstr>Career Technology/ Applied Arts</vt:lpstr>
      <vt:lpstr>Electives</vt:lpstr>
      <vt:lpstr>       Meeting with your counselor</vt:lpstr>
      <vt:lpstr>PowerPoint Presentation</vt:lpstr>
      <vt:lpstr>ACCREDITED ONLINE COURSES  AND OFF-CAMPUS CLASSES (non-district courses)</vt:lpstr>
      <vt:lpstr>PowerPoint Presentation</vt:lpstr>
      <vt:lpstr>Upcoming  Information Meetings</vt:lpstr>
      <vt:lpstr>Important Course Selection Dates</vt:lpstr>
      <vt:lpstr>       Winter/Spring Dates</vt:lpstr>
      <vt:lpstr>College and Career Center</vt:lpstr>
      <vt:lpstr>SAT/ACT</vt:lpstr>
      <vt:lpstr>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grade Course Registration</dc:title>
  <dc:creator>KCranmer</dc:creator>
  <cp:lastModifiedBy>Riley, Christina [SR]</cp:lastModifiedBy>
  <cp:revision>270</cp:revision>
  <cp:lastPrinted>2022-02-08T00:10:21Z</cp:lastPrinted>
  <dcterms:created xsi:type="dcterms:W3CDTF">2013-02-21T21:29:16Z</dcterms:created>
  <dcterms:modified xsi:type="dcterms:W3CDTF">2022-02-18T19:21:20Z</dcterms:modified>
</cp:coreProperties>
</file>